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3"/>
  </p:notesMasterIdLst>
  <p:sldIdLst>
    <p:sldId id="257" r:id="rId3"/>
    <p:sldId id="260" r:id="rId4"/>
    <p:sldId id="261" r:id="rId5"/>
    <p:sldId id="262" r:id="rId6"/>
    <p:sldId id="263" r:id="rId7"/>
    <p:sldId id="279" r:id="rId8"/>
    <p:sldId id="293" r:id="rId9"/>
    <p:sldId id="280" r:id="rId10"/>
    <p:sldId id="294" r:id="rId11"/>
    <p:sldId id="269" r:id="rId12"/>
  </p:sldIdLst>
  <p:sldSz cx="9144000" cy="5143500" type="screen16x9"/>
  <p:notesSz cx="6858000" cy="9144000"/>
  <p:embeddedFontLst>
    <p:embeddedFont>
      <p:font typeface="Rubik" panose="020B0604020202020204" charset="-79"/>
      <p:regular r:id="rId14"/>
      <p:bold r:id="rId15"/>
      <p:italic r:id="rId16"/>
      <p:boldItalic r:id="rId17"/>
    </p:embeddedFont>
    <p:embeddedFont>
      <p:font typeface="Rubik Medium" panose="020B0604020202020204" charset="-79"/>
      <p:regular r:id="rId18"/>
      <p:bold r:id="rId19"/>
      <p:italic r:id="rId20"/>
      <p:boldItalic r:id="rId21"/>
    </p:embeddedFont>
    <p:embeddedFont>
      <p:font typeface="Rubik SemiBold" panose="020B0604020202020204" charset="-79"/>
      <p:regular r:id="rId22"/>
      <p:bold r:id="rId23"/>
      <p:italic r:id="rId24"/>
      <p:boldItalic r:id="rId25"/>
    </p:embeddedFont>
    <p:embeddedFont>
      <p:font typeface="Roboto Mono" panose="020B0604020202020204" charset="0"/>
      <p:regular r:id="rId26"/>
      <p:bold r:id="rId27"/>
      <p:italic r:id="rId28"/>
      <p:boldItalic r:id="rId29"/>
    </p:embeddedFont>
    <p:embeddedFont>
      <p:font typeface="Rubik Light" panose="020B0604020202020204" charset="-79"/>
      <p:regular r:id="rId30"/>
      <p:bold r:id="rId31"/>
      <p:italic r:id="rId32"/>
      <p:boldItalic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presProps" Target="presProp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6130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102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2788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6928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13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19.png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15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18.png"/><Relationship Id="rId4" Type="http://schemas.openxmlformats.org/officeDocument/2006/relationships/image" Target="../media/image14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1952553" y="3131476"/>
            <a:ext cx="5355772" cy="553968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SESSION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REPASO GENERAL |</a:t>
            </a:r>
            <a:endParaRPr sz="2800" b="1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577281" y="1737048"/>
            <a:ext cx="7410300" cy="1604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“Es una variable que está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accesible en todo el sitio. Nos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permite guardar y compartir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información de un mismo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usuario entre las vistas.”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| EXPRESS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sp>
        <p:nvSpPr>
          <p:cNvPr id="8" name="Google Shape;149;p30"/>
          <p:cNvSpPr txBox="1"/>
          <p:nvPr/>
        </p:nvSpPr>
        <p:spPr>
          <a:xfrm>
            <a:off x="1265526" y="3776732"/>
            <a:ext cx="6431972" cy="754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900" b="1" dirty="0" smtClean="0">
                <a:solidFill>
                  <a:srgbClr val="060457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Como éste equipo está a full.. También aprendimos a conectar la base de datos</a:t>
            </a:r>
            <a:endParaRPr sz="900" b="1" dirty="0">
              <a:solidFill>
                <a:srgbClr val="060457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75598"/>
            <a:ext cx="9144000" cy="22382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247752" y="1995994"/>
            <a:ext cx="8268375" cy="1292631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ctr">
              <a:buFont typeface="Arial" panose="020B0604020202020204" pitchFamily="34" charset="0"/>
              <a:buChar char="•"/>
            </a:pPr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Conocer, instalar e implementar </a:t>
            </a:r>
          </a:p>
          <a:p>
            <a:pPr marL="342900" lvl="0" indent="-342900" algn="ctr">
              <a:buFont typeface="Arial" panose="020B0604020202020204" pitchFamily="34" charset="0"/>
              <a:buChar char="•"/>
            </a:pPr>
            <a:r>
              <a:rPr lang="es-AR" sz="2400" b="1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express-session</a:t>
            </a:r>
            <a:endParaRPr lang="es-AR" sz="24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lvl="0" algn="ctr"/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20005" y="203738"/>
            <a:ext cx="55001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EXPLICACIÓN TEÓRICA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412512" y="819261"/>
            <a:ext cx="8144236" cy="3605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Por defecto, las solicitudes Express son secuenciales y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ninguna solicitud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puede vincularse entre sí. No hay forma de saber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si esta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solicitud proviene de un cliente que ya realizó una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solicitud anteriormente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Los usuarios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no pueden </a:t>
            </a:r>
            <a:r>
              <a:rPr lang="es-AR" sz="2000" b="1" dirty="0" smtClean="0">
                <a:solidFill>
                  <a:srgbClr val="3F3F3F"/>
                </a:solidFill>
                <a:latin typeface="Karla-Bold"/>
              </a:rPr>
              <a:t>identificarse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menos que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utilicen algún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tipo de mecanismo que lo haga posible. Para eso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usamos </a:t>
            </a:r>
            <a:r>
              <a:rPr lang="es-AR" sz="2000" dirty="0" err="1" smtClean="0">
                <a:solidFill>
                  <a:srgbClr val="3F3F3F"/>
                </a:solidFill>
                <a:latin typeface="Consolas" panose="020B0609020204030204" pitchFamily="49" charset="0"/>
              </a:rPr>
              <a:t>session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.</a:t>
            </a:r>
            <a:endParaRPr lang="es-ES"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Cuando la implementamos, a cada usuario se le asignará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una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sesión </a:t>
            </a:r>
            <a:r>
              <a:rPr lang="es-AR" sz="2000" b="1" dirty="0" smtClean="0">
                <a:solidFill>
                  <a:srgbClr val="3F3F3F"/>
                </a:solidFill>
                <a:latin typeface="Karla-Bold"/>
              </a:rPr>
              <a:t>única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pudiendo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esta manera almacenar el estado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ese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usuario.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573773" y="123110"/>
            <a:ext cx="9590887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SESSION EN EXPRESS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83800" y="615080"/>
            <a:ext cx="8336742" cy="422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Cuando trabajamos con </a:t>
            </a:r>
            <a:r>
              <a:rPr lang="es-AR" sz="2000" dirty="0" err="1">
                <a:solidFill>
                  <a:srgbClr val="3F3F3F"/>
                </a:solidFill>
                <a:latin typeface="Consolas" panose="020B0609020204030204" pitchFamily="49" charset="0"/>
              </a:rPr>
              <a:t>session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almacenamos, del lado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del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servidor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datos del usuario que sean relevante para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permitirle navegar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con fluidez por nuestro sitio, desde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información personal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sirva para el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logueo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o alguna característica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más global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como el idioma, moneda, o color de fondo.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 su vez, del lado del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cliente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 generará un identificador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único que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asociará a ese usuario con toda esa información.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Algo importante a tener en cuenta de </a:t>
            </a:r>
            <a:r>
              <a:rPr lang="es-AR" sz="2000" dirty="0" err="1" smtClean="0">
                <a:solidFill>
                  <a:srgbClr val="3F3F3F"/>
                </a:solidFill>
                <a:latin typeface="Consolas" panose="020B0609020204030204" pitchFamily="49" charset="0"/>
              </a:rPr>
              <a:t>session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es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que, cuando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usuario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cierra el navegador</a:t>
            </a:r>
            <a:r>
              <a:rPr lang="es-AR" sz="2000" b="1" dirty="0" smtClean="0">
                <a:solidFill>
                  <a:srgbClr val="3F3F3F"/>
                </a:solidFill>
                <a:latin typeface="Karla-Bold"/>
              </a:rPr>
              <a:t>,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toda esa información se </a:t>
            </a:r>
            <a:r>
              <a:rPr lang="es-AR" sz="2000" b="1" dirty="0" smtClean="0">
                <a:solidFill>
                  <a:srgbClr val="3F3F3F"/>
                </a:solidFill>
                <a:latin typeface="Karla-Bold"/>
              </a:rPr>
              <a:t>borra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 Es decir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los datos de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una </a:t>
            </a:r>
            <a:r>
              <a:rPr lang="es-AR" sz="2000" dirty="0" err="1" smtClean="0">
                <a:solidFill>
                  <a:srgbClr val="3F3F3F"/>
                </a:solidFill>
                <a:latin typeface="Consolas" panose="020B0609020204030204" pitchFamily="49" charset="0"/>
              </a:rPr>
              <a:t>session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sólo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viven mientras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esté abierto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navegador.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314811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900650" y="1442955"/>
            <a:ext cx="7842358" cy="203129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400" dirty="0">
                <a:solidFill>
                  <a:srgbClr val="FFFFFF"/>
                </a:solidFill>
                <a:latin typeface="Montserrat-Regular"/>
              </a:rPr>
              <a:t>La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información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del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usuario 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la guardaremos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del lado del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servidor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.</a:t>
            </a:r>
          </a:p>
          <a:p>
            <a:r>
              <a:rPr lang="es-ES" sz="2400" dirty="0">
                <a:solidFill>
                  <a:srgbClr val="FFFFFF"/>
                </a:solidFill>
                <a:latin typeface="Montserrat-Regular"/>
              </a:rPr>
              <a:t>El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identificador único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que 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asocia la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información con ese usuario 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la guardaremos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del lado del </a:t>
            </a:r>
            <a:r>
              <a:rPr lang="es-ES" sz="2400" b="1" dirty="0" smtClean="0">
                <a:solidFill>
                  <a:srgbClr val="FFFFFF"/>
                </a:solidFill>
                <a:latin typeface="Montserrat-Bold"/>
              </a:rPr>
              <a:t>cliente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, </a:t>
            </a:r>
            <a:r>
              <a:rPr lang="es-AR" sz="2400" dirty="0" smtClean="0">
                <a:solidFill>
                  <a:srgbClr val="FFFFFF"/>
                </a:solidFill>
                <a:latin typeface="Montserrat-Regular"/>
              </a:rPr>
              <a:t>en el </a:t>
            </a:r>
            <a:r>
              <a:rPr lang="es-AR" sz="2400" i="1" dirty="0" smtClean="0">
                <a:solidFill>
                  <a:srgbClr val="FFFFFF"/>
                </a:solidFill>
                <a:latin typeface="Montserrat-Italic"/>
              </a:rPr>
              <a:t>navegador</a:t>
            </a:r>
            <a:r>
              <a:rPr lang="es-AR" sz="2400" dirty="0">
                <a:solidFill>
                  <a:srgbClr val="FFFFFF"/>
                </a:solidFill>
                <a:latin typeface="Montserrat-Regular"/>
              </a:rPr>
              <a:t>.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3079494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144685"/>
            <a:ext cx="495629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IMPLEMENTAR </a:t>
            </a:r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SESSION 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64384" y="1084835"/>
            <a:ext cx="8336742" cy="3974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1600" dirty="0">
                <a:solidFill>
                  <a:srgbClr val="F54336"/>
                </a:solidFill>
                <a:latin typeface="MS-PGothic"/>
              </a:rPr>
              <a:t>➔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Instalar el módulo </a:t>
            </a:r>
            <a:r>
              <a:rPr lang="es-ES" sz="1800" dirty="0" err="1">
                <a:solidFill>
                  <a:srgbClr val="3F3F3F"/>
                </a:solidFill>
                <a:latin typeface="Consolas" panose="020B0609020204030204" pitchFamily="49" charset="0"/>
              </a:rPr>
              <a:t>express-session</a:t>
            </a:r>
            <a:r>
              <a:rPr lang="es-ES" sz="1800" dirty="0">
                <a:solidFill>
                  <a:srgbClr val="3F3F3F"/>
                </a:solidFill>
                <a:latin typeface="Consolas" panose="020B0609020204030204" pitchFamily="49" charset="0"/>
              </a:rPr>
              <a:t>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con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npm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:</a:t>
            </a:r>
          </a:p>
          <a:p>
            <a:r>
              <a:rPr lang="es-AR" sz="18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       </a:t>
            </a:r>
            <a:r>
              <a:rPr lang="es-AR" sz="18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npm</a:t>
            </a:r>
            <a:r>
              <a:rPr lang="es-AR" sz="18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>
                <a:solidFill>
                  <a:schemeClr val="tx1"/>
                </a:solidFill>
                <a:latin typeface="Consolas" panose="020B0609020204030204" pitchFamily="49" charset="0"/>
              </a:rPr>
              <a:t>i </a:t>
            </a:r>
            <a:r>
              <a:rPr lang="es-AR" sz="1800" dirty="0" err="1">
                <a:solidFill>
                  <a:schemeClr val="tx1"/>
                </a:solidFill>
                <a:latin typeface="Consolas" panose="020B0609020204030204" pitchFamily="49" charset="0"/>
              </a:rPr>
              <a:t>express-session</a:t>
            </a:r>
            <a:r>
              <a:rPr lang="es-AR" sz="18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–</a:t>
            </a:r>
            <a:r>
              <a:rPr lang="es-AR" sz="18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save</a:t>
            </a:r>
            <a:endParaRPr lang="es-AR" sz="1800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s-AR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s-ES" sz="1600" dirty="0">
                <a:solidFill>
                  <a:srgbClr val="F54336"/>
                </a:solidFill>
                <a:latin typeface="MS-PGothic"/>
              </a:rPr>
              <a:t>➔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Requerirlo en el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entry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point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 de la aplicación:</a:t>
            </a:r>
          </a:p>
          <a:p>
            <a:r>
              <a:rPr lang="es-AR" sz="18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        </a:t>
            </a:r>
            <a:r>
              <a:rPr lang="es-AR" sz="1800" dirty="0" err="1" smtClean="0">
                <a:solidFill>
                  <a:srgbClr val="9D27B1"/>
                </a:solidFill>
                <a:latin typeface="Consolas" panose="020B0609020204030204" pitchFamily="49" charset="0"/>
              </a:rPr>
              <a:t>const</a:t>
            </a:r>
            <a:r>
              <a:rPr lang="es-AR" sz="18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 err="1">
                <a:solidFill>
                  <a:srgbClr val="FF831C"/>
                </a:solidFill>
                <a:latin typeface="Consolas" panose="020B0609020204030204" pitchFamily="49" charset="0"/>
              </a:rPr>
              <a:t>session</a:t>
            </a:r>
            <a:r>
              <a:rPr lang="es-AR" sz="1800" dirty="0">
                <a:solidFill>
                  <a:srgbClr val="FF831C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1800" dirty="0" err="1">
                <a:solidFill>
                  <a:srgbClr val="2197F4"/>
                </a:solidFill>
                <a:latin typeface="Consolas" panose="020B0609020204030204" pitchFamily="49" charset="0"/>
              </a:rPr>
              <a:t>require</a:t>
            </a:r>
            <a:r>
              <a:rPr lang="es-AR" sz="18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1800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1800" dirty="0" err="1">
                <a:solidFill>
                  <a:srgbClr val="8CC44A"/>
                </a:solidFill>
                <a:latin typeface="Consolas" panose="020B0609020204030204" pitchFamily="49" charset="0"/>
              </a:rPr>
              <a:t>express-session</a:t>
            </a:r>
            <a:r>
              <a:rPr lang="es-AR" sz="1800" dirty="0" smtClean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18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);</a:t>
            </a:r>
          </a:p>
          <a:p>
            <a:endParaRPr lang="es-AR" sz="1800" dirty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r>
              <a:rPr lang="es-ES" sz="1600" dirty="0">
                <a:solidFill>
                  <a:srgbClr val="F54336"/>
                </a:solidFill>
                <a:latin typeface="MS-PGothic"/>
              </a:rPr>
              <a:t>➔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Configurarlo como middleware a nivel aplicación.</a:t>
            </a:r>
          </a:p>
          <a:p>
            <a:r>
              <a:rPr lang="es-ES" sz="2000" dirty="0" smtClean="0">
                <a:solidFill>
                  <a:srgbClr val="3F3F3F"/>
                </a:solidFill>
                <a:latin typeface="Karla-Regular"/>
              </a:rPr>
              <a:t>         Ejecutamos </a:t>
            </a:r>
            <a:r>
              <a:rPr lang="es-ES" sz="1800" dirty="0" err="1">
                <a:solidFill>
                  <a:srgbClr val="2197F4"/>
                </a:solidFill>
                <a:latin typeface="Consolas" panose="020B0609020204030204" pitchFamily="49" charset="0"/>
              </a:rPr>
              <a:t>session</a:t>
            </a:r>
            <a:r>
              <a:rPr lang="es-ES" sz="1800" dirty="0">
                <a:solidFill>
                  <a:srgbClr val="3F3F3F"/>
                </a:solidFill>
                <a:latin typeface="Consolas" panose="020B0609020204030204" pitchFamily="49" charset="0"/>
              </a:rPr>
              <a:t>()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pasándole como argumento un</a:t>
            </a:r>
          </a:p>
          <a:p>
            <a:r>
              <a:rPr lang="es-ES" sz="2000" dirty="0" smtClean="0">
                <a:solidFill>
                  <a:srgbClr val="3F3F3F"/>
                </a:solidFill>
                <a:latin typeface="Karla-Regular"/>
              </a:rPr>
              <a:t>        objeto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literal con la propiedad </a:t>
            </a:r>
            <a:r>
              <a:rPr lang="es-ES" sz="1800" dirty="0" err="1">
                <a:solidFill>
                  <a:srgbClr val="3F3F3F"/>
                </a:solidFill>
                <a:latin typeface="Consolas" panose="020B0609020204030204" pitchFamily="49" charset="0"/>
              </a:rPr>
              <a:t>secret</a:t>
            </a:r>
            <a:r>
              <a:rPr lang="es-ES" sz="1800" dirty="0">
                <a:solidFill>
                  <a:srgbClr val="3F3F3F"/>
                </a:solidFill>
                <a:latin typeface="Consolas" panose="020B0609020204030204" pitchFamily="49" charset="0"/>
              </a:rPr>
              <a:t> </a:t>
            </a:r>
            <a:r>
              <a:rPr lang="es-ES" sz="2000" dirty="0" smtClean="0">
                <a:solidFill>
                  <a:srgbClr val="3F3F3F"/>
                </a:solidFill>
                <a:latin typeface="Karla-Regular"/>
              </a:rPr>
              <a:t>con </a:t>
            </a:r>
            <a:r>
              <a:rPr lang="es-ES" sz="2000" dirty="0" smtClean="0">
                <a:solidFill>
                  <a:srgbClr val="3F3F3F"/>
                </a:solidFill>
                <a:latin typeface="Karla-Regular"/>
              </a:rPr>
              <a:t>un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texto único</a:t>
            </a:r>
          </a:p>
          <a:p>
            <a:r>
              <a:rPr lang="es-AR" sz="2000" dirty="0" smtClean="0">
                <a:solidFill>
                  <a:srgbClr val="3F3F3F"/>
                </a:solidFill>
                <a:latin typeface="Karla-Regular"/>
              </a:rPr>
              <a:t>         aleatorio</a:t>
            </a:r>
            <a:r>
              <a:rPr lang="es-AR" sz="2000" dirty="0">
                <a:solidFill>
                  <a:srgbClr val="3F3F3F"/>
                </a:solidFill>
                <a:latin typeface="Karla-Regular"/>
              </a:rPr>
              <a:t>, </a:t>
            </a:r>
            <a:r>
              <a:rPr lang="es-AR" sz="2000" i="1" dirty="0">
                <a:solidFill>
                  <a:srgbClr val="3F3F3F"/>
                </a:solidFill>
                <a:latin typeface="Karla-Italic"/>
              </a:rPr>
              <a:t>que servirá para identificar nuestro sitio web</a:t>
            </a:r>
            <a:r>
              <a:rPr lang="es-AR" sz="2000" dirty="0">
                <a:solidFill>
                  <a:srgbClr val="3F3F3F"/>
                </a:solidFill>
                <a:latin typeface="Karla-Regular"/>
              </a:rPr>
              <a:t>.</a:t>
            </a:r>
          </a:p>
          <a:p>
            <a:endParaRPr lang="es-AR" sz="1800" dirty="0" smtClean="0">
              <a:solidFill>
                <a:srgbClr val="F54336"/>
              </a:solidFill>
              <a:latin typeface="Consolas" panose="020B0609020204030204" pitchFamily="49" charset="0"/>
            </a:endParaRPr>
          </a:p>
          <a:p>
            <a:r>
              <a:rPr lang="es-AR" sz="1800" dirty="0">
                <a:solidFill>
                  <a:srgbClr val="F54336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 smtClean="0">
                <a:solidFill>
                  <a:srgbClr val="F54336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 err="1" smtClean="0">
                <a:solidFill>
                  <a:srgbClr val="F54336"/>
                </a:solidFill>
                <a:latin typeface="Consolas" panose="020B0609020204030204" pitchFamily="49" charset="0"/>
              </a:rPr>
              <a:t>app</a:t>
            </a:r>
            <a:r>
              <a:rPr lang="es-AR" sz="1800" dirty="0" err="1" smtClean="0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18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use</a:t>
            </a:r>
            <a:r>
              <a:rPr lang="es-AR" sz="18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18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session</a:t>
            </a:r>
            <a:r>
              <a:rPr lang="es-AR" sz="1800" dirty="0">
                <a:solidFill>
                  <a:srgbClr val="434343"/>
                </a:solidFill>
                <a:latin typeface="Consolas" panose="020B0609020204030204" pitchFamily="49" charset="0"/>
              </a:rPr>
              <a:t>( {</a:t>
            </a:r>
            <a:r>
              <a:rPr lang="es-AR" sz="1800" dirty="0" err="1">
                <a:solidFill>
                  <a:srgbClr val="434343"/>
                </a:solidFill>
                <a:latin typeface="Consolas" panose="020B0609020204030204" pitchFamily="49" charset="0"/>
              </a:rPr>
              <a:t>secret</a:t>
            </a:r>
            <a:r>
              <a:rPr lang="es-AR" sz="1800" dirty="0">
                <a:solidFill>
                  <a:srgbClr val="434343"/>
                </a:solidFill>
                <a:latin typeface="Consolas" panose="020B0609020204030204" pitchFamily="49" charset="0"/>
              </a:rPr>
              <a:t>: </a:t>
            </a:r>
            <a:r>
              <a:rPr lang="es-AR" sz="1800" dirty="0">
                <a:solidFill>
                  <a:srgbClr val="8CC44A"/>
                </a:solidFill>
                <a:latin typeface="Consolas" panose="020B0609020204030204" pitchFamily="49" charset="0"/>
              </a:rPr>
              <a:t>"Nuestro mensaje secreto"</a:t>
            </a:r>
            <a:r>
              <a:rPr lang="es-AR" sz="1800" dirty="0">
                <a:solidFill>
                  <a:srgbClr val="434343"/>
                </a:solidFill>
                <a:latin typeface="Consolas" panose="020B0609020204030204" pitchFamily="49" charset="0"/>
              </a:rPr>
              <a:t>}));</a:t>
            </a:r>
          </a:p>
          <a:p>
            <a:r>
              <a:rPr lang="es-AR" sz="1600" dirty="0">
                <a:solidFill>
                  <a:srgbClr val="FFFFFF"/>
                </a:solidFill>
                <a:latin typeface="Montserrat-Regular"/>
              </a:rPr>
              <a:t>6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82492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144685"/>
            <a:ext cx="495629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IMPLEMENTAR </a:t>
            </a:r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SESSION 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64383" y="1208589"/>
            <a:ext cx="8524409" cy="2373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F54336"/>
                </a:solidFill>
                <a:latin typeface="MS-PGothic"/>
              </a:rPr>
              <a:t>➔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Al momento de querer </a:t>
            </a:r>
            <a:r>
              <a:rPr lang="es-ES" sz="2000" b="1" dirty="0">
                <a:solidFill>
                  <a:srgbClr val="3F3F3F"/>
                </a:solidFill>
                <a:latin typeface="Karla-Bold"/>
              </a:rPr>
              <a:t>definir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y </a:t>
            </a:r>
            <a:r>
              <a:rPr lang="es-ES" sz="2000" b="1" dirty="0">
                <a:solidFill>
                  <a:srgbClr val="3F3F3F"/>
                </a:solidFill>
                <a:latin typeface="Karla-Bold"/>
              </a:rPr>
              <a:t>almacenar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información,</a:t>
            </a:r>
          </a:p>
          <a:p>
            <a:r>
              <a:rPr lang="es-ES" sz="2000" dirty="0">
                <a:solidFill>
                  <a:srgbClr val="3F3F3F"/>
                </a:solidFill>
                <a:latin typeface="Karla-Regular"/>
              </a:rPr>
              <a:t>llamar a la propiedad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session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 del objeto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request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:</a:t>
            </a:r>
          </a:p>
          <a:p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req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session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colorFondo</a:t>
            </a:r>
            <a:r>
              <a:rPr lang="es-AR" sz="2000" dirty="0">
                <a:solidFill>
                  <a:srgbClr val="F54336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'Violeta'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2000" dirty="0">
                <a:solidFill>
                  <a:srgbClr val="F54336"/>
                </a:solidFill>
                <a:latin typeface="MS-PGothic"/>
              </a:rPr>
              <a:t>➔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Para </a:t>
            </a:r>
            <a:r>
              <a:rPr lang="es-ES" sz="2000" b="1" dirty="0">
                <a:solidFill>
                  <a:srgbClr val="3F3F3F"/>
                </a:solidFill>
                <a:latin typeface="Karla-Bold"/>
              </a:rPr>
              <a:t>leer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información de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session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,</a:t>
            </a:r>
          </a:p>
          <a:p>
            <a:r>
              <a:rPr lang="es-AR" sz="2000" dirty="0" err="1">
                <a:solidFill>
                  <a:srgbClr val="9D27B1"/>
                </a:solidFill>
                <a:latin typeface="Consolas" panose="020B0609020204030204" pitchFamily="49" charset="0"/>
              </a:rPr>
              <a:t>let</a:t>
            </a:r>
            <a:r>
              <a:rPr lang="es-AR" sz="2000" dirty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FF831C"/>
                </a:solidFill>
                <a:latin typeface="Consolas" panose="020B0609020204030204" pitchFamily="49" charset="0"/>
              </a:rPr>
              <a:t>colorFondo</a:t>
            </a:r>
            <a:r>
              <a:rPr lang="es-AR" sz="2000" dirty="0">
                <a:solidFill>
                  <a:srgbClr val="FF831C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req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session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colorFondo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2000" i="1" dirty="0">
                <a:solidFill>
                  <a:srgbClr val="3F3F3F"/>
                </a:solidFill>
                <a:latin typeface="Karla-Italic"/>
              </a:rPr>
              <a:t>Toda lo información que almacenemos en la variable </a:t>
            </a:r>
            <a:r>
              <a:rPr lang="es-ES" sz="2000" i="1" dirty="0" err="1">
                <a:solidFill>
                  <a:srgbClr val="3F3F3F"/>
                </a:solidFill>
                <a:latin typeface="Consolas-Italic"/>
              </a:rPr>
              <a:t>session</a:t>
            </a:r>
            <a:r>
              <a:rPr lang="es-ES" sz="2000" i="1" dirty="0">
                <a:solidFill>
                  <a:srgbClr val="3F3F3F"/>
                </a:solidFill>
                <a:latin typeface="Consolas-Italic"/>
              </a:rPr>
              <a:t> </a:t>
            </a:r>
            <a:r>
              <a:rPr lang="es-ES" sz="2000" i="1" dirty="0">
                <a:solidFill>
                  <a:srgbClr val="3F3F3F"/>
                </a:solidFill>
                <a:latin typeface="Karla-Italic"/>
              </a:rPr>
              <a:t>estará</a:t>
            </a:r>
          </a:p>
          <a:p>
            <a:r>
              <a:rPr lang="es-ES" sz="2000" i="1" dirty="0">
                <a:solidFill>
                  <a:srgbClr val="3F3F3F"/>
                </a:solidFill>
                <a:latin typeface="Karla-Italic"/>
              </a:rPr>
              <a:t>disponible para usar en </a:t>
            </a:r>
            <a:r>
              <a:rPr lang="es-ES" sz="2000" b="1" i="1" dirty="0">
                <a:solidFill>
                  <a:srgbClr val="3F3F3F"/>
                </a:solidFill>
                <a:latin typeface="Karla-BoldItalic"/>
              </a:rPr>
              <a:t>todas </a:t>
            </a:r>
            <a:r>
              <a:rPr lang="es-ES" sz="2000" i="1" dirty="0">
                <a:solidFill>
                  <a:srgbClr val="3F3F3F"/>
                </a:solidFill>
                <a:latin typeface="Karla-Italic"/>
              </a:rPr>
              <a:t>las vistas del sitio.</a:t>
            </a:r>
            <a:r>
              <a:rPr lang="es-AR" sz="2000" dirty="0" smtClean="0">
                <a:solidFill>
                  <a:srgbClr val="FFFFFF"/>
                </a:solidFill>
                <a:latin typeface="Montserrat-Regular"/>
              </a:rPr>
              <a:t>6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53139131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452</Words>
  <Application>Microsoft Office PowerPoint</Application>
  <PresentationFormat>Presentación en pantalla (16:9)</PresentationFormat>
  <Paragraphs>52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16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10</vt:i4>
      </vt:variant>
    </vt:vector>
  </HeadingPairs>
  <TitlesOfParts>
    <vt:vector size="28" baseType="lpstr">
      <vt:lpstr>Karla-BoldItalic</vt:lpstr>
      <vt:lpstr>Rubik</vt:lpstr>
      <vt:lpstr>MS-PGothic</vt:lpstr>
      <vt:lpstr>Karla-Bold</vt:lpstr>
      <vt:lpstr>Rubik Medium</vt:lpstr>
      <vt:lpstr>Karla-Regular</vt:lpstr>
      <vt:lpstr>Montserrat-Italic</vt:lpstr>
      <vt:lpstr>Consolas-Italic</vt:lpstr>
      <vt:lpstr>Rubik SemiBold</vt:lpstr>
      <vt:lpstr>Roboto Mono</vt:lpstr>
      <vt:lpstr>Rubik Light</vt:lpstr>
      <vt:lpstr>Karla-Italic</vt:lpstr>
      <vt:lpstr>Montserrat-Bold</vt:lpstr>
      <vt:lpstr>Consolas</vt:lpstr>
      <vt:lpstr>Arial</vt:lpstr>
      <vt:lpstr>Montserrat-Regular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39</cp:revision>
  <dcterms:modified xsi:type="dcterms:W3CDTF">2022-08-12T15:37:26Z</dcterms:modified>
</cp:coreProperties>
</file>